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92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7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05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17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9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4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7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5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3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82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5004-2B28-4A6B-85F9-021CC21EED14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1A8B-30C4-41EA-9F5A-AB52E8B0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7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854262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1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Microscopes, plant and animal cells. </a:t>
            </a:r>
            <a:r>
              <a:rPr lang="en-US" sz="2000" dirty="0" smtClean="0"/>
              <a:t> 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99697" y="1127668"/>
            <a:ext cx="60539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2400" b="1" dirty="0">
                <a:solidFill>
                  <a:srgbClr val="568F86"/>
                </a:solidFill>
              </a:rPr>
              <a:t>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What does a microscope do?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2 What part of a microscope do you look through?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3 A microscope has a ×5 eyepiece lens and a ×5 objective lens. What is the total magnification?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 A human hair has a width of 100 µm but appears 20 mm wide in a photo. What magnification is the photo?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6096000" y="399514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5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When you look down a microscope, what is the area that you see called?</a:t>
            </a:r>
          </a:p>
          <a:p>
            <a:pPr>
              <a:tabLst>
                <a:tab pos="539750" algn="l"/>
              </a:tabLst>
            </a:pPr>
            <a:endParaRPr lang="en-GB" sz="2400" b="1" dirty="0" smtClean="0">
              <a:solidFill>
                <a:srgbClr val="568F86"/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6 Name one part you could find in a plant cell but not an animal cell. </a:t>
            </a:r>
            <a:r>
              <a:rPr lang="en-GB" sz="2400" dirty="0" smtClean="0"/>
              <a:t>	</a:t>
            </a: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7 What process happens in a mitochondrion? </a:t>
            </a:r>
            <a:endParaRPr lang="en-GB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400" dirty="0" smtClean="0"/>
              <a:t>	</a:t>
            </a: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tabLst>
                <a:tab pos="534988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8 What is the function of ribosomes?</a:t>
            </a:r>
          </a:p>
          <a:p>
            <a:pPr marL="0" lvl="1" indent="0">
              <a:buNone/>
              <a:tabLst>
                <a:tab pos="534988" algn="l"/>
              </a:tabLst>
            </a:pPr>
            <a:endParaRPr lang="en-GB" sz="2400" b="1" dirty="0" smtClean="0">
              <a:solidFill>
                <a:srgbClr val="568F86"/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9  Which cell structure controls what enters and leaves the cell? </a:t>
            </a:r>
          </a:p>
          <a:p>
            <a:pPr>
              <a:tabLst>
                <a:tab pos="539750" algn="l"/>
              </a:tabLst>
            </a:pPr>
            <a:r>
              <a:rPr lang="en-GB" sz="2400" dirty="0" smtClean="0"/>
              <a:t>	</a:t>
            </a: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lain" startAt="10"/>
              <a:tabLst>
                <a:tab pos="534988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What are gametes? </a:t>
            </a:r>
          </a:p>
          <a:p>
            <a:pPr>
              <a:tabLst>
                <a:tab pos="534988" algn="l"/>
              </a:tabLst>
            </a:pPr>
            <a:r>
              <a:rPr lang="en-GB" sz="2400" b="1" dirty="0" smtClean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4988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222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572453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10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Covalent Bonds and Metals 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99697" y="1196825"/>
            <a:ext cx="589630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1.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are molecules?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kinds of elements usually form molecules?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kinds of bonds are found in molecules?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In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oxygen and carbon dioxide, the atoms share two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pairs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of electrons. How do we describe these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bonds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are polymers?</a:t>
            </a:r>
            <a:endParaRPr lang="en-GB" sz="2000" b="1" dirty="0">
              <a:solidFill>
                <a:schemeClr val="accent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Why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might simple molecules, such as methane,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have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low melting points?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dirty="0"/>
          </a:p>
          <a:p>
            <a:pPr>
              <a:tabLst>
                <a:tab pos="539750" algn="l"/>
              </a:tabLst>
            </a:pPr>
            <a:endParaRPr lang="en-GB" sz="2000" dirty="0"/>
          </a:p>
          <a:p>
            <a:pPr>
              <a:tabLst>
                <a:tab pos="539750" algn="l"/>
              </a:tabLst>
            </a:pPr>
            <a:endParaRPr lang="en-GB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23598"/>
            <a:ext cx="6096000" cy="71711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7.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type of structure does water have?</a:t>
            </a:r>
            <a:endParaRPr lang="en-GB" sz="2000" dirty="0">
              <a:solidFill>
                <a:schemeClr val="accent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Which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element can exist as diamond, graphite and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fullerenes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type of structure do diamond and graphite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have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GB" sz="20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property of graphite enables it to be used in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making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electrodes?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11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is a typical property of a metal?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Why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does sodium chloride conduct electricity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when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molten but not when solid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r>
              <a:rPr lang="en-GB" sz="2000" dirty="0"/>
              <a:t>	</a:t>
            </a: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13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Why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does sodium metal conduct electricity?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dirty="0"/>
          </a:p>
          <a:p>
            <a:pPr>
              <a:tabLst>
                <a:tab pos="539750" algn="l"/>
              </a:tabLst>
            </a:pPr>
            <a:endParaRPr lang="en-GB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>
              <a:solidFill>
                <a:srgbClr val="3093B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57245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11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Vectors and Scalars, Distance/Time graphs 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199697" y="1333374"/>
            <a:ext cx="6096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two measurements are needed to calculate a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speed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the unit for speed used on the roads in the UK?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the SI unit for speed?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How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 we represent forces on diagrams?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does a vector have that a scalar does not?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acceleration?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dirty="0"/>
          </a:p>
          <a:p>
            <a:pPr>
              <a:tabLst>
                <a:tab pos="539750" algn="l"/>
              </a:tabLst>
            </a:pP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6199836" y="1333374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7. How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fast is your walking speed?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8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average speed?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9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the equation for calculating distance?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How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a constant speed shown on a distance/time graph?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11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does a horizontal line on a distance/time graph show?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12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How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 you work out the gradient of a line on a graph?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dirty="0"/>
          </a:p>
          <a:p>
            <a:pPr>
              <a:tabLst>
                <a:tab pos="539750" algn="l"/>
              </a:tabLst>
            </a:pPr>
            <a:endParaRPr lang="en-GB" sz="2000" dirty="0"/>
          </a:p>
          <a:p>
            <a:pPr>
              <a:tabLst>
                <a:tab pos="53975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285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8" y="252248"/>
            <a:ext cx="549525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</a:t>
            </a:r>
            <a:r>
              <a:rPr lang="en-US" sz="2400" dirty="0" smtClean="0"/>
              <a:t>12</a:t>
            </a:r>
            <a:endParaRPr lang="en-US" sz="2400" dirty="0" smtClean="0"/>
          </a:p>
          <a:p>
            <a:r>
              <a:rPr lang="en-US" sz="2000" dirty="0" smtClean="0"/>
              <a:t>Topics: Acceleration, V/T Graphs &amp; Resultant forces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99697" y="1310715"/>
            <a:ext cx="6096000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the difference between speed and velocity?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the equation for calculating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velocity?</a:t>
            </a:r>
            <a:endParaRPr lang="en-GB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does acceleration mean?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are the units for acceleration?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In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the acceleration equation, what does </a:t>
            </a:r>
            <a:r>
              <a:rPr lang="en-GB" sz="2000" b="1" i="1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 stand for?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In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the acceleration equation, what does </a:t>
            </a:r>
            <a:r>
              <a:rPr lang="en-GB" sz="2000" b="1" i="1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 stand for?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5967663" y="252248"/>
            <a:ext cx="6096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7.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the equation for calculating acceleration?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8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the acceleration due to gravity?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9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the maximum horizontal acceleration students are likely to experience in everyday life?  </a:t>
            </a:r>
            <a:endParaRPr lang="en-GB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are balanced forces?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11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 we call the forwards force produced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by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an aeroplane's engine or propeller?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12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the name for a single force on an object with the same effect as all the forces combined?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13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Two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forces on an object are in opposite directions. How do we calculate the resultant force?</a:t>
            </a:r>
          </a:p>
          <a:p>
            <a:pPr>
              <a:tabLst>
                <a:tab pos="539750" algn="l"/>
              </a:tabLst>
            </a:pPr>
            <a:endParaRPr lang="en-GB" sz="2000" b="1" dirty="0" smtClean="0">
              <a:solidFill>
                <a:srgbClr val="D16B31"/>
              </a:solidFill>
            </a:endParaRPr>
          </a:p>
          <a:p>
            <a:pPr marL="457200" indent="-457200">
              <a:buAutoNum type="arabicPlain" startAt="10"/>
              <a:tabLst>
                <a:tab pos="539750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780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8" y="252248"/>
            <a:ext cx="549525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</a:t>
            </a:r>
            <a:r>
              <a:rPr lang="en-US" sz="2400" dirty="0" smtClean="0"/>
              <a:t>13</a:t>
            </a:r>
            <a:endParaRPr lang="en-US" sz="2400" dirty="0" smtClean="0"/>
          </a:p>
          <a:p>
            <a:r>
              <a:rPr lang="en-US" sz="2000" dirty="0" smtClean="0"/>
              <a:t>Topics: Newton’s Laws (1, 2 and 3)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0" y="1406410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1. What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are unbalanced forces?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is the direction of the resultant force on a car that is speeding up? 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How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does a sideways resultant force affect the velocity of a moving object?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How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can the pilot of an aeroplane make the plane gain speed upwards?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are the forces on a moon orbiting around a planet?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In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which direction does centripetal force act?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/>
          </a:p>
          <a:p>
            <a:pPr>
              <a:tabLst>
                <a:tab pos="539750" algn="l"/>
              </a:tabLst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096000" y="252248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7. When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will a resultant force act to slow a car down?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8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How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can friction act to make a car speed up?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9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Name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two factors that affect the acceleration of an object. 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is the equation linking force, mass and acceleration? </a:t>
            </a:r>
          </a:p>
          <a:p>
            <a:pPr>
              <a:tabLst>
                <a:tab pos="539750" algn="l"/>
              </a:tabLst>
            </a:pPr>
            <a:endParaRPr lang="en-GB" i="1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11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An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object is moving at a constant velocity. What can you say about the forces on it? 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12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force stops your foot slipping on the ground when you walk? 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13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do you feel if you stretch a spring more and more? 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14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is inertial mass? </a:t>
            </a: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0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8" y="252248"/>
            <a:ext cx="549525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</a:t>
            </a:r>
            <a:r>
              <a:rPr lang="en-US" sz="2400" dirty="0" smtClean="0"/>
              <a:t>14</a:t>
            </a:r>
            <a:endParaRPr lang="en-US" sz="2400" dirty="0" smtClean="0"/>
          </a:p>
          <a:p>
            <a:r>
              <a:rPr lang="en-US" sz="2000" dirty="0" smtClean="0"/>
              <a:t>Topics: Momentum, Stopping Distances &amp; Crash Hazards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99698" y="1541185"/>
            <a:ext cx="57189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does 'conservation' mean in phrases such as ‘conservation of energy’?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happens when there is a resultant force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the opposite direction to the movement of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an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object?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type of force is used to slow down a moving vehicle?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Where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this force applied?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Why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is a wet road more slippery than a dry one?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6145876" y="790857"/>
            <a:ext cx="58826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6. How does the mass of a moving object affect its acceleration?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26670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does braking distance mean? </a:t>
            </a:r>
          </a:p>
          <a:p>
            <a:pPr>
              <a:tabLst>
                <a:tab pos="266700" algn="l"/>
              </a:tabLst>
            </a:pPr>
            <a:endParaRPr lang="en-GB" sz="2000" dirty="0" smtClean="0"/>
          </a:p>
          <a:p>
            <a:pPr>
              <a:tabLst>
                <a:tab pos="26670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8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does thinking distance mean? </a:t>
            </a:r>
          </a:p>
          <a:p>
            <a:pPr>
              <a:tabLst>
                <a:tab pos="266700" algn="l"/>
              </a:tabLst>
            </a:pPr>
            <a:endParaRPr lang="en-GB" sz="2000" dirty="0" smtClean="0"/>
          </a:p>
          <a:p>
            <a:pPr>
              <a:tabLst>
                <a:tab pos="266700" algn="l"/>
              </a:tabLst>
            </a:pPr>
            <a:endParaRPr lang="en-GB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tabLst>
                <a:tab pos="26670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9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How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does speed affect the thinking distance? </a:t>
            </a:r>
          </a:p>
          <a:p>
            <a:pPr>
              <a:tabLst>
                <a:tab pos="266700" algn="l"/>
              </a:tabLst>
            </a:pPr>
            <a:endParaRPr lang="en-GB" sz="2000" dirty="0" smtClean="0"/>
          </a:p>
          <a:p>
            <a:pPr>
              <a:tabLst>
                <a:tab pos="266700" algn="l"/>
              </a:tabLst>
            </a:pPr>
            <a:endParaRPr lang="en-GB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tabLst>
                <a:tab pos="26670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How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does speed affect the braking distance? </a:t>
            </a:r>
          </a:p>
          <a:p>
            <a:pPr>
              <a:tabLst>
                <a:tab pos="26670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11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. How 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does the force needed for an acceleration depend on the size of the acceleration?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266700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7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81363"/>
            <a:ext cx="5439103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2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Enzymes and Osmosis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199697" y="1081637"/>
            <a:ext cx="56125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1 In which system of the body is food broken down?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2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Why do we need to break food down?</a:t>
            </a: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In which organ of the body is digested food absorbed?</a:t>
            </a: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4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are the subunits (small molecules) that make up carbohydrates?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5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Which two kinds of subunits form lipids (fats and oils)?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 marL="0" lvl="1" indent="0">
              <a:buNone/>
              <a:tabLst>
                <a:tab pos="534988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6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is the substrate for amylase?</a:t>
            </a:r>
          </a:p>
          <a:p>
            <a:pPr>
              <a:tabLst>
                <a:tab pos="534988" algn="l"/>
              </a:tabLst>
            </a:pPr>
            <a:endParaRPr lang="en-GB" sz="2000" b="1" dirty="0" smtClean="0">
              <a:solidFill>
                <a:srgbClr val="568F86"/>
              </a:solidFill>
            </a:endParaRPr>
          </a:p>
          <a:p>
            <a:pPr>
              <a:tabLst>
                <a:tab pos="539750" algn="l"/>
              </a:tabLst>
            </a:pP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5812221" y="1081637"/>
            <a:ext cx="6096000" cy="74789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 What is the name of the part of an enzyme into which the substrate fits? </a:t>
            </a: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8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Which term describes an enzyme in which the active site has permanently changed shape?</a:t>
            </a:r>
            <a:endParaRPr lang="en-GB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4988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9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Give two examples of changes in the cell environment that could cause the active site to change shape.</a:t>
            </a:r>
          </a:p>
          <a:p>
            <a:pPr>
              <a:tabLst>
                <a:tab pos="534988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10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Carbon dioxide is produced inside a cell and moves out of the cell by diffusion. What does this mean?</a:t>
            </a: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b="1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11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Name one gas that a cell needs to take in from its surroundings, and explain your answer. </a:t>
            </a:r>
            <a:endParaRPr lang="en-GB" sz="2000" b="1" dirty="0" smtClean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4988" algn="l"/>
              </a:tabLst>
            </a:pPr>
            <a:endParaRPr lang="en-GB" sz="2000" b="1" dirty="0" smtClean="0">
              <a:solidFill>
                <a:srgbClr val="568F86"/>
              </a:solidFill>
            </a:endParaRPr>
          </a:p>
          <a:p>
            <a:pPr>
              <a:tabLst>
                <a:tab pos="539750" algn="l"/>
              </a:tabLst>
            </a:pPr>
            <a:endParaRPr lang="en-GB" sz="2000" dirty="0" smtClean="0">
              <a:cs typeface="Times New Roman" panose="02020603050405020304" pitchFamily="18" charset="0"/>
            </a:endParaRPr>
          </a:p>
          <a:p>
            <a:pPr>
              <a:tabLst>
                <a:tab pos="534988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4988" algn="l"/>
              </a:tabLst>
            </a:pPr>
            <a:endParaRPr lang="en-GB" sz="2000" dirty="0" smtClean="0"/>
          </a:p>
          <a:p>
            <a:pPr>
              <a:tabLst>
                <a:tab pos="534988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b="1" dirty="0" smtClean="0">
              <a:solidFill>
                <a:srgbClr val="568F86"/>
              </a:solidFill>
            </a:endParaRPr>
          </a:p>
          <a:p>
            <a:pPr>
              <a:tabLst>
                <a:tab pos="534988" algn="l"/>
              </a:tabLst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901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572453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3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Cell division, growth  &amp; stem cells 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199697" y="1185386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1 What is a prokaryotic cell?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2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What is a eukaryotic cell?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Which of the following is the smallest unit: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50000"/>
                  </a:schemeClr>
                </a:solidFill>
              </a:rPr>
              <a:t>picometre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, micrometre, millimetre, nanometre?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What type of cell division forms two identical daughter cells?</a:t>
            </a:r>
            <a:endParaRPr lang="en-GB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5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In which stage of the cell cycle are the chromosomes duplicated?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5939659" y="252248"/>
            <a:ext cx="6096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6 In which stage of the cell cycle, at the end of mitosis, does the one cell divide into two?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7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What term describes a cell that has two sets of chromosomes?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8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Define the term ‘growth’.</a:t>
            </a:r>
            <a:endParaRPr lang="en-GB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9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Where are plant meristems found?</a:t>
            </a:r>
            <a:r>
              <a:rPr lang="en-GB" sz="2400" dirty="0" smtClean="0">
                <a:solidFill>
                  <a:srgbClr val="259088"/>
                </a:solidFill>
              </a:rPr>
              <a:t>	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10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What type of cell is found in meristems?</a:t>
            </a:r>
            <a:endParaRPr lang="en-GB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11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A root hair cell is a specialised cell. What is its function?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8912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572453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4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The Nervous System, </a:t>
            </a:r>
            <a:r>
              <a:rPr lang="en-US" sz="2000" u="sng" dirty="0" err="1" smtClean="0"/>
              <a:t>Fertilisation</a:t>
            </a:r>
            <a:r>
              <a:rPr lang="en-US" sz="2000" u="sng" dirty="0" smtClean="0"/>
              <a:t> and DNA 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99697" y="1178689"/>
            <a:ext cx="6096000" cy="61555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1 What type of cells detect stimuli?</a:t>
            </a:r>
            <a:endParaRPr lang="en-GB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2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In which sense organ would you find receptor cells that detect sound waves?</a:t>
            </a:r>
            <a:endParaRPr lang="en-GB" sz="2000" dirty="0" smtClean="0">
              <a:solidFill>
                <a:schemeClr val="accent6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are the electrical signals used in the nervous system called?</a:t>
            </a:r>
            <a:endParaRPr lang="en-GB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4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are the two long ‘arms’ of a sensory neurone called?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5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is the name of the fatty sheath that can surround </a:t>
            </a:r>
            <a:r>
              <a:rPr lang="en-GB" sz="2000" b="1" dirty="0" err="1" smtClean="0">
                <a:solidFill>
                  <a:schemeClr val="accent6">
                    <a:lumMod val="50000"/>
                  </a:schemeClr>
                </a:solidFill>
              </a:rPr>
              <a:t>dendrons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 and axons?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6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List, in order, the parts of a sensory neurone that an impulse goes through.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96000" y="252248"/>
            <a:ext cx="6096000" cy="64017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7 How many chromosomes are there in a human body cell nucleus?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8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happens in fertilisation?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9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is the name of the cell formed in fertilisation?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10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would happen to the number of chromosomes in a zygote if two body cells were used in fertilisation?</a:t>
            </a:r>
            <a:endParaRPr lang="en-GB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11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The DNA strand in a chromosome contains sections that contain instructions for characteristics. What are these sections called?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12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shape is DNA?</a:t>
            </a:r>
            <a:endParaRPr lang="en-GB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13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What is a chromosome made out of?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1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572453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5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DNA, Inheritance &amp; Variation 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199697" y="1195685"/>
            <a:ext cx="6096000" cy="62786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1. What are the letters of the bases that form the DNA code?</a:t>
            </a:r>
            <a:endParaRPr lang="en-GB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. What is one phosphate group, one sugar and one base called?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. Why do people have naturally different colours of hair?</a:t>
            </a:r>
            <a:endParaRPr lang="en-GB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. What are different versions of the same gene called?</a:t>
            </a:r>
            <a:endParaRPr lang="en-GB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. What sort of variation do alleles cause in organisms?</a:t>
            </a:r>
            <a:endParaRPr lang="en-GB" sz="2200" dirty="0" smtClean="0">
              <a:solidFill>
                <a:schemeClr val="accent6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096000" y="1195685"/>
            <a:ext cx="6096000" cy="56630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6. If a dominant allele has the letter A, how would you show that an organism is heterozygous?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. What word describes an allele that only has an effect if an organism has two copies?</a:t>
            </a:r>
            <a:endParaRPr lang="en-GB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.  Why do different pieces of DNA produce different proteins?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endParaRPr lang="en-GB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. What is the phenotype of an organism?</a:t>
            </a:r>
            <a:endParaRPr lang="en-GB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. What is the genotype of an organism?</a:t>
            </a:r>
            <a:endParaRPr lang="en-GB" sz="2200" dirty="0" smtClean="0">
              <a:solidFill>
                <a:schemeClr val="accent6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185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572453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6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Mixtures &amp; Separating Techniques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99697" y="1157585"/>
            <a:ext cx="6096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1 What is a mixture?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What do we call the change of state from a liquid to a gas?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Name a mixture that could be separated by filtration?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4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How can you get salt from salty water?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5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What is the scientific name for a mixture like salty water?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6096000" y="252248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6 What is the term used for the liquid in a solution?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7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What separation method could you use to separate water from ink?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8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Name the two state changes involved in distillation.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Why does sand sink to the bottom of a bucket of water?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10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What gas with a sharp smell is used to kill bacteria in swimming pool water?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8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572453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7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Atoms and </a:t>
            </a:r>
            <a:r>
              <a:rPr lang="en-US" sz="2000" u="sng" dirty="0" err="1" smtClean="0"/>
              <a:t>Isoptopes</a:t>
            </a:r>
            <a:r>
              <a:rPr lang="en-US" sz="2000" u="sng" dirty="0" smtClean="0"/>
              <a:t> 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0" y="1244678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1. What is the difference between an atom and a  molecule?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endParaRPr lang="en-GB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. What are the names of the three main subatomic particles? 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. How are electrons arranged in an atom?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. What is the nucleus of an atom?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endParaRPr lang="en-GB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. How many neutrons are there in an atom with an atomic number of 26 and a mass number of 56?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  <a:p>
            <a:pPr>
              <a:tabLst>
                <a:tab pos="539750" algn="l"/>
              </a:tabLst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096000" y="252248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6. Why are most atoms neutral?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endParaRPr lang="en-GB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endParaRPr lang="en-GB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. What is the fundamental difference between atoms of different elements?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. How many protons, neutrons and electrons are in an atom that has an atomic number of 13 and a mass number of 27?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. What are isotopes? 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endParaRPr lang="en-GB" sz="2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. What type of atom is used as the standard for comparing masses and working out relative atomic masses of elements?</a:t>
            </a:r>
          </a:p>
          <a:p>
            <a:pPr>
              <a:tabLst>
                <a:tab pos="539750" algn="l"/>
              </a:tabLst>
            </a:pPr>
            <a:endParaRPr lang="en-GB" sz="2200" dirty="0" smtClean="0"/>
          </a:p>
          <a:p>
            <a:pPr>
              <a:tabLst>
                <a:tab pos="539750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402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572453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8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Periodic Table. 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99697" y="1233785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1 What is a vertical column in the periodic table called? </a:t>
            </a:r>
            <a:r>
              <a:rPr lang="en-GB" sz="2400" dirty="0" smtClean="0">
                <a:solidFill>
                  <a:srgbClr val="3093BC"/>
                </a:solidFill>
              </a:rPr>
              <a:t>	</a:t>
            </a: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What is a horizontal row in the periodic table called?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What do we use to compare the masses of atoms of different elements?</a:t>
            </a:r>
            <a:endParaRPr lang="en-GB" sz="2400" dirty="0" smtClean="0">
              <a:solidFill>
                <a:schemeClr val="accent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4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Where are electrons found in an atom?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5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Where are the non-metals placed in the modern periodic table?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03495" y="126887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6 What property did Mendeleev use to order the elements?</a:t>
            </a: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7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Which group of elements is stable and doesn’t form compounds easily?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539750" algn="l"/>
              </a:tabLst>
            </a:pPr>
            <a:endParaRPr lang="en-GB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8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How are the 12 electrons arranged in an atom of magnesium?</a:t>
            </a:r>
            <a:endParaRPr lang="en-GB" sz="2400" dirty="0" smtClean="0">
              <a:solidFill>
                <a:schemeClr val="accent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What is an ion?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10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What happens when an ionic bond is formed? </a:t>
            </a:r>
          </a:p>
          <a:p>
            <a:pPr>
              <a:tabLst>
                <a:tab pos="539750" algn="l"/>
              </a:tabLst>
            </a:pPr>
            <a:endParaRPr lang="en-GB" sz="2400" dirty="0" smtClean="0"/>
          </a:p>
          <a:p>
            <a:pPr>
              <a:tabLst>
                <a:tab pos="539750" algn="l"/>
              </a:tabLst>
            </a:pPr>
            <a:endParaRPr lang="en-GB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97" y="252248"/>
            <a:ext cx="5572453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Caslon Pro" panose="0205050205050A020403" pitchFamily="18" charset="0"/>
              </a:rPr>
              <a:t>Science </a:t>
            </a:r>
            <a:r>
              <a:rPr lang="en-US" sz="2400" dirty="0" err="1" smtClean="0">
                <a:latin typeface="Adobe Caslon Pro" panose="0205050205050A020403" pitchFamily="18" charset="0"/>
              </a:rPr>
              <a:t>ReQUIZion</a:t>
            </a:r>
            <a:r>
              <a:rPr lang="en-US" sz="2400" dirty="0" smtClean="0">
                <a:latin typeface="Adobe Caslon Pro" panose="0205050205050A020403" pitchFamily="18" charset="0"/>
              </a:rPr>
              <a:t> </a:t>
            </a:r>
            <a:r>
              <a:rPr lang="en-US" sz="2400" dirty="0" smtClean="0"/>
              <a:t>Test 9</a:t>
            </a:r>
          </a:p>
          <a:p>
            <a:r>
              <a:rPr lang="en-US" sz="2000" dirty="0" smtClean="0"/>
              <a:t>Topics: </a:t>
            </a:r>
            <a:r>
              <a:rPr lang="en-US" sz="2000" u="sng" dirty="0" smtClean="0"/>
              <a:t>Ionic Bonding 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199697" y="1021689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1. How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is an element’s electron arrangement linked to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its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position in the periodic table? </a:t>
            </a:r>
            <a:r>
              <a:rPr lang="en-GB" sz="2000" dirty="0">
                <a:solidFill>
                  <a:srgbClr val="3093BC"/>
                </a:solidFill>
              </a:rPr>
              <a:t>	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How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do positive and negative charges affect each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other?</a:t>
            </a:r>
            <a:endParaRPr lang="en-GB" sz="2000" dirty="0">
              <a:solidFill>
                <a:schemeClr val="accent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is an ion?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happens when an ionic bond is formed?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kinds of elements are usually involved in the formation of ionic bonds?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. How is a negative ion formed and what is it called?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5697" y="252248"/>
            <a:ext cx="574944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7. 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What are the forces called that hold ions together?</a:t>
            </a:r>
          </a:p>
          <a:p>
            <a:pPr>
              <a:tabLst>
                <a:tab pos="539750" algn="l"/>
              </a:tabLst>
            </a:pPr>
            <a:endParaRPr lang="en-GB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Why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do atoms form ions?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Explain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why group 1 elements like sodium and lithium form a 1+ ion.</a:t>
            </a:r>
            <a:endParaRPr lang="en-GB" sz="20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structure of regularly repeating ions do ionic compounds form? 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11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. What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is the charge on the ions of elements in group 6 of the periodic table?</a:t>
            </a: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12. Why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do lattice structures usually have high melting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points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GB" sz="20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endParaRPr lang="en-GB" sz="2000" dirty="0" smtClean="0"/>
          </a:p>
          <a:p>
            <a:pPr>
              <a:tabLst>
                <a:tab pos="539750" algn="l"/>
              </a:tabLst>
            </a:pPr>
            <a:endParaRPr lang="en-GB" dirty="0"/>
          </a:p>
          <a:p>
            <a:pPr>
              <a:tabLst>
                <a:tab pos="539750" algn="l"/>
              </a:tabLst>
            </a:pPr>
            <a:endParaRPr lang="en-GB" b="1" dirty="0">
              <a:solidFill>
                <a:srgbClr val="3093B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2011</Words>
  <Application>Microsoft Office PowerPoint</Application>
  <PresentationFormat>Widescreen</PresentationFormat>
  <Paragraphs>379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Adobe Caslon Pro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Vickers</dc:creator>
  <cp:lastModifiedBy>Amy Vickers</cp:lastModifiedBy>
  <cp:revision>3</cp:revision>
  <dcterms:created xsi:type="dcterms:W3CDTF">2018-11-28T16:56:54Z</dcterms:created>
  <dcterms:modified xsi:type="dcterms:W3CDTF">2018-11-28T17:02:28Z</dcterms:modified>
</cp:coreProperties>
</file>